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5143500" type="screen16x9"/>
  <p:notesSz cx="20104100" cy="11309350"/>
  <p:defaultTextStyle>
    <a:defPPr>
      <a:defRPr lang="pt-BR"/>
    </a:defPPr>
    <a:lvl1pPr marL="0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E694"/>
    <a:srgbClr val="7EE280"/>
    <a:srgbClr val="55D958"/>
    <a:srgbClr val="13DF44"/>
    <a:srgbClr val="E6BA00"/>
    <a:srgbClr val="FFCC00"/>
    <a:srgbClr val="266678"/>
    <a:srgbClr val="FFFFFF"/>
    <a:srgbClr val="F5F5F5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3" autoAdjust="0"/>
    <p:restoredTop sz="94660"/>
  </p:normalViewPr>
  <p:slideViewPr>
    <p:cSldViewPr>
      <p:cViewPr varScale="1">
        <p:scale>
          <a:sx n="93" d="100"/>
          <a:sy n="93" d="100"/>
        </p:scale>
        <p:origin x="732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7543" y="977583"/>
            <a:ext cx="6107066" cy="461924"/>
          </a:xfrm>
        </p:spPr>
        <p:txBody>
          <a:bodyPr lIns="0" tIns="0" rIns="0" bIns="0"/>
          <a:lstStyle>
            <a:lvl1pPr>
              <a:defRPr sz="3002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6050" y="1740011"/>
            <a:ext cx="5696298" cy="307905"/>
          </a:xfrm>
        </p:spPr>
        <p:txBody>
          <a:bodyPr lIns="0" tIns="0" rIns="0" bIns="0"/>
          <a:lstStyle>
            <a:lvl1pPr algn="just">
              <a:defRPr sz="2001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>
            <a:off x="0" y="4947518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6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190"/>
                </a:lnTo>
                <a:lnTo>
                  <a:pt x="20104099" y="268190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1"/>
          <p:cNvSpPr/>
          <p:nvPr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bg object 22"/>
          <p:cNvSpPr/>
          <p:nvPr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3" name="bg object 23"/>
          <p:cNvSpPr/>
          <p:nvPr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4" name="bg object 24"/>
          <p:cNvSpPr/>
          <p:nvPr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5" name="bg object 25"/>
          <p:cNvSpPr/>
          <p:nvPr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6" name="bg object 26"/>
          <p:cNvSpPr/>
          <p:nvPr/>
        </p:nvSpPr>
        <p:spPr>
          <a:xfrm>
            <a:off x="528309" y="1170464"/>
            <a:ext cx="490703" cy="219198"/>
          </a:xfrm>
          <a:custGeom>
            <a:avLst/>
            <a:gdLst/>
            <a:ahLst/>
            <a:cxnLst/>
            <a:rect l="l" t="t" r="r" b="b"/>
            <a:pathLst>
              <a:path w="1078864" h="481964">
                <a:moveTo>
                  <a:pt x="1078501" y="0"/>
                </a:moveTo>
                <a:lnTo>
                  <a:pt x="0" y="0"/>
                </a:lnTo>
                <a:lnTo>
                  <a:pt x="0" y="481660"/>
                </a:lnTo>
                <a:lnTo>
                  <a:pt x="874318" y="481660"/>
                </a:lnTo>
                <a:lnTo>
                  <a:pt x="1078501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392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8" name="bg object 18"/>
          <p:cNvSpPr/>
          <p:nvPr/>
        </p:nvSpPr>
        <p:spPr>
          <a:xfrm>
            <a:off x="0" y="4947514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1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201"/>
                </a:lnTo>
                <a:lnTo>
                  <a:pt x="20104099" y="2682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175" y="897241"/>
            <a:ext cx="6107066" cy="140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1653" y="2445693"/>
            <a:ext cx="5500695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12" name="bg object 21"/>
          <p:cNvSpPr/>
          <p:nvPr userDrawn="1"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3" name="bg object 22"/>
          <p:cNvSpPr/>
          <p:nvPr userDrawn="1"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4" name="bg object 23"/>
          <p:cNvSpPr/>
          <p:nvPr userDrawn="1"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5" name="bg object 24"/>
          <p:cNvSpPr/>
          <p:nvPr userDrawn="1"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5"/>
          <p:cNvSpPr/>
          <p:nvPr userDrawn="1"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object 14"/>
          <p:cNvSpPr>
            <a:spLocks noChangeAspect="1"/>
          </p:cNvSpPr>
          <p:nvPr userDrawn="1"/>
        </p:nvSpPr>
        <p:spPr>
          <a:xfrm>
            <a:off x="38684" y="62832"/>
            <a:ext cx="2891882" cy="793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 sz="8800">
          <a:latin typeface="+mj-lt"/>
          <a:ea typeface="+mj-ea"/>
          <a:cs typeface="+mj-cs"/>
        </a:defRPr>
      </a:lvl1pPr>
    </p:titleStyle>
    <p:bodyStyle>
      <a:lvl1pPr marL="0">
        <a:defRPr sz="4400"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emf"/><Relationship Id="rId2" Type="http://schemas.openxmlformats.org/officeDocument/2006/relationships/hyperlink" Target="https://api.whatsapp.com/send?phone=55479915553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://www.evolucaocompressores.com.br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1" y="548968"/>
            <a:ext cx="4262376" cy="4599115"/>
            <a:chOff x="-10471" y="1207052"/>
            <a:chExt cx="9371965" cy="10112375"/>
          </a:xfrm>
        </p:grpSpPr>
        <p:sp>
          <p:nvSpPr>
            <p:cNvPr id="3" name="object 3"/>
            <p:cNvSpPr/>
            <p:nvPr/>
          </p:nvSpPr>
          <p:spPr>
            <a:xfrm>
              <a:off x="0" y="1207083"/>
              <a:ext cx="8449945" cy="8895080"/>
            </a:xfrm>
            <a:custGeom>
              <a:avLst/>
              <a:gdLst/>
              <a:ahLst/>
              <a:cxnLst/>
              <a:rect l="l" t="t" r="r" b="b"/>
              <a:pathLst>
                <a:path w="8449945" h="8895080">
                  <a:moveTo>
                    <a:pt x="4002621" y="0"/>
                  </a:moveTo>
                  <a:lnTo>
                    <a:pt x="0" y="4002611"/>
                  </a:lnTo>
                  <a:lnTo>
                    <a:pt x="0" y="4891840"/>
                  </a:lnTo>
                  <a:lnTo>
                    <a:pt x="4002621" y="8894451"/>
                  </a:lnTo>
                  <a:lnTo>
                    <a:pt x="8449847" y="4447225"/>
                  </a:lnTo>
                  <a:lnTo>
                    <a:pt x="400262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592780"/>
              <a:ext cx="8291195" cy="7715884"/>
            </a:xfrm>
            <a:custGeom>
              <a:avLst/>
              <a:gdLst/>
              <a:ahLst/>
              <a:cxnLst/>
              <a:rect l="l" t="t" r="r" b="b"/>
              <a:pathLst>
                <a:path w="8291195" h="7715884">
                  <a:moveTo>
                    <a:pt x="8290868" y="4447236"/>
                  </a:moveTo>
                  <a:lnTo>
                    <a:pt x="5022328" y="7715775"/>
                  </a:lnTo>
                </a:path>
                <a:path w="8291195" h="7715884">
                  <a:moveTo>
                    <a:pt x="2664952" y="7715775"/>
                  </a:moveTo>
                  <a:lnTo>
                    <a:pt x="0" y="5050828"/>
                  </a:lnTo>
                </a:path>
                <a:path w="8291195" h="7715884">
                  <a:moveTo>
                    <a:pt x="0" y="3843642"/>
                  </a:moveTo>
                  <a:lnTo>
                    <a:pt x="3843642" y="0"/>
                  </a:lnTo>
                  <a:lnTo>
                    <a:pt x="8290868" y="4447236"/>
                  </a:lnTo>
                </a:path>
              </a:pathLst>
            </a:custGeom>
            <a:ln w="20941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486322"/>
              <a:ext cx="6401435" cy="8822690"/>
            </a:xfrm>
            <a:custGeom>
              <a:avLst/>
              <a:gdLst/>
              <a:ahLst/>
              <a:cxnLst/>
              <a:rect l="l" t="t" r="r" b="b"/>
              <a:pathLst>
                <a:path w="6401435" h="8822690">
                  <a:moveTo>
                    <a:pt x="6400915" y="4447225"/>
                  </a:moveTo>
                  <a:lnTo>
                    <a:pt x="2025917" y="8822234"/>
                  </a:lnTo>
                </a:path>
                <a:path w="6401435" h="8822690">
                  <a:moveTo>
                    <a:pt x="1881461" y="8822234"/>
                  </a:moveTo>
                  <a:lnTo>
                    <a:pt x="0" y="6940772"/>
                  </a:lnTo>
                </a:path>
                <a:path w="6401435" h="8822690">
                  <a:moveTo>
                    <a:pt x="0" y="1953684"/>
                  </a:moveTo>
                  <a:lnTo>
                    <a:pt x="1953689" y="0"/>
                  </a:lnTo>
                  <a:lnTo>
                    <a:pt x="6400915" y="4447225"/>
                  </a:lnTo>
                </a:path>
              </a:pathLst>
            </a:custGeom>
            <a:ln w="20941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6" name="object 6"/>
            <p:cNvSpPr/>
            <p:nvPr/>
          </p:nvSpPr>
          <p:spPr>
            <a:xfrm>
              <a:off x="466446" y="1207052"/>
              <a:ext cx="8895080" cy="8895080"/>
            </a:xfrm>
            <a:custGeom>
              <a:avLst/>
              <a:gdLst/>
              <a:ahLst/>
              <a:cxnLst/>
              <a:rect l="l" t="t" r="r" b="b"/>
              <a:pathLst>
                <a:path w="8895080" h="8895080">
                  <a:moveTo>
                    <a:pt x="4447225" y="0"/>
                  </a:moveTo>
                  <a:lnTo>
                    <a:pt x="0" y="4447225"/>
                  </a:lnTo>
                  <a:lnTo>
                    <a:pt x="4447225" y="8894462"/>
                  </a:lnTo>
                  <a:lnTo>
                    <a:pt x="8894451" y="4447225"/>
                  </a:lnTo>
                  <a:lnTo>
                    <a:pt x="4447225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8152" y="734668"/>
            <a:ext cx="3674094" cy="3674094"/>
            <a:chOff x="874737" y="1615364"/>
            <a:chExt cx="8078470" cy="8078470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71091" y="4740275"/>
              <a:ext cx="6940566" cy="190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16" name="Título 1"/>
          <p:cNvSpPr txBox="1">
            <a:spLocks/>
          </p:cNvSpPr>
          <p:nvPr/>
        </p:nvSpPr>
        <p:spPr>
          <a:xfrm>
            <a:off x="4072245" y="3013501"/>
            <a:ext cx="4614555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/>
            <a:r>
              <a:rPr lang="pt-BR" sz="3600" b="1" kern="0" dirty="0" smtClean="0"/>
              <a:t>PLANOS MODULARES</a:t>
            </a:r>
            <a:endParaRPr lang="pt-BR" sz="3600" b="1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1305" y="1358797"/>
            <a:ext cx="7624278" cy="503984"/>
          </a:xfrm>
        </p:spPr>
        <p:txBody>
          <a:bodyPr/>
          <a:lstStyle/>
          <a:p>
            <a:pPr algn="l"/>
            <a:r>
              <a:rPr lang="pt-BR" sz="3200" b="1" dirty="0" smtClean="0"/>
              <a:t>MONTE O PLANO IDEAL PARA VOCÊ</a:t>
            </a:r>
            <a:endParaRPr lang="pt-BR" sz="3200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18321" y="2398471"/>
            <a:ext cx="6967262" cy="106234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600" dirty="0" smtClean="0"/>
              <a:t>A Evolução Compressores oferece serviços de forma modular, onde o próprio cliente pode montar um plano de prestação de serviços conforme a necessidade do seu negócio.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9634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895350"/>
            <a:ext cx="9144000" cy="369332"/>
          </a:xfrm>
        </p:spPr>
        <p:txBody>
          <a:bodyPr/>
          <a:lstStyle/>
          <a:p>
            <a:pPr algn="ctr"/>
            <a:r>
              <a:rPr lang="pt-BR" sz="2400" b="1" dirty="0" smtClean="0"/>
              <a:t>MÓDULOS</a:t>
            </a:r>
            <a:endParaRPr lang="pt-BR" sz="24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4800" y="1514687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CONSUMÍVEIS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 smtClean="0">
                <a:latin typeface="Roboto"/>
              </a:rPr>
              <a:t>Peças </a:t>
            </a:r>
            <a:r>
              <a:rPr lang="pt-BR" sz="1000" dirty="0">
                <a:latin typeface="Roboto"/>
              </a:rPr>
              <a:t>para manutenções preventivas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24897" y="1504950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50" b="1" dirty="0">
                <a:latin typeface="Roboto"/>
              </a:rPr>
              <a:t>ORIENTAÇÃO </a:t>
            </a:r>
            <a:r>
              <a:rPr lang="pt-BR" sz="1050" b="1" dirty="0" smtClean="0">
                <a:latin typeface="Roboto"/>
              </a:rPr>
              <a:t>TÉCNICA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>
                <a:latin typeface="Roboto"/>
              </a:rPr>
              <a:t>Visitas técnicas para </a:t>
            </a:r>
            <a:r>
              <a:rPr lang="pt-BR" sz="1000" i="1" dirty="0" err="1">
                <a:latin typeface="Roboto"/>
              </a:rPr>
              <a:t>checklist</a:t>
            </a:r>
            <a:r>
              <a:rPr lang="pt-BR" sz="1000" i="1" dirty="0">
                <a:latin typeface="Roboto"/>
              </a:rPr>
              <a:t> in loco</a:t>
            </a:r>
          </a:p>
        </p:txBody>
      </p:sp>
      <p:sp>
        <p:nvSpPr>
          <p:cNvPr id="6" name="CaixaDeTexto 5"/>
          <p:cNvSpPr txBox="1">
            <a:spLocks/>
          </p:cNvSpPr>
          <p:nvPr/>
        </p:nvSpPr>
        <p:spPr>
          <a:xfrm>
            <a:off x="4744994" y="1504950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100" b="1" dirty="0" smtClean="0">
                <a:latin typeface="Roboto"/>
              </a:rPr>
              <a:t>SERVIÇO PREVENTIVO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 smtClean="0">
                <a:latin typeface="Roboto"/>
              </a:rPr>
              <a:t>Mão de Obra </a:t>
            </a:r>
            <a:r>
              <a:rPr lang="pt-BR" sz="1000" i="1" dirty="0" smtClean="0">
                <a:latin typeface="Roboto"/>
              </a:rPr>
              <a:t>in </a:t>
            </a:r>
            <a:r>
              <a:rPr lang="pt-BR" sz="1000" i="1" dirty="0">
                <a:latin typeface="Roboto"/>
              </a:rPr>
              <a:t>loco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965092" y="1513063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100" b="1" dirty="0" smtClean="0">
                <a:latin typeface="Roboto"/>
              </a:rPr>
              <a:t>SERVIÇO CORRETIVO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>
                <a:latin typeface="Roboto"/>
              </a:rPr>
              <a:t>Mão de Obra </a:t>
            </a:r>
            <a:r>
              <a:rPr lang="pt-BR" sz="1000" i="1" dirty="0">
                <a:latin typeface="Roboto"/>
              </a:rPr>
              <a:t>in loco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04800" y="2703963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SERVIÇO TOTAL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>
                <a:latin typeface="Roboto"/>
              </a:rPr>
              <a:t>Mão de Obra </a:t>
            </a:r>
            <a:r>
              <a:rPr lang="pt-BR" sz="1000" i="1" dirty="0">
                <a:latin typeface="Roboto"/>
              </a:rPr>
              <a:t>in loco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524897" y="2694226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b="1" dirty="0" smtClean="0">
                <a:latin typeface="Roboto"/>
              </a:rPr>
              <a:t>EFICIÊNCIA ENERGÉTICA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>
                <a:latin typeface="Roboto"/>
              </a:rPr>
              <a:t>Redução do consumo de energia elétrica</a:t>
            </a:r>
            <a:endParaRPr lang="pt-BR" sz="1000" i="1" dirty="0">
              <a:latin typeface="Roboto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744994" y="2696574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AIRTOUCH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>
                <a:latin typeface="Roboto"/>
              </a:rPr>
              <a:t>Monitoramento remoto da central de ar comprimido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965092" y="2702339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50" b="1" dirty="0" smtClean="0">
                <a:latin typeface="Roboto"/>
              </a:rPr>
              <a:t>CENTRAL CONTROLLER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>
                <a:latin typeface="Roboto"/>
              </a:rPr>
              <a:t>Equipe técnica para atendimento </a:t>
            </a:r>
            <a:r>
              <a:rPr lang="pt-BR" sz="1000" dirty="0" smtClean="0">
                <a:latin typeface="Roboto"/>
              </a:rPr>
              <a:t>remoto</a:t>
            </a:r>
            <a:endParaRPr lang="pt-BR" sz="1000" dirty="0">
              <a:latin typeface="Roboto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04800" y="3889267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LOCAÇÃO SPOT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 smtClean="0">
                <a:latin typeface="Roboto"/>
              </a:rPr>
              <a:t>Mais </a:t>
            </a:r>
            <a:r>
              <a:rPr lang="pt-BR" sz="1000" dirty="0">
                <a:latin typeface="Roboto"/>
              </a:rPr>
              <a:t>de 2.000cv disponíveis para </a:t>
            </a:r>
            <a:r>
              <a:rPr lang="pt-BR" sz="1000" dirty="0" smtClean="0">
                <a:latin typeface="Roboto"/>
              </a:rPr>
              <a:t>emergências</a:t>
            </a:r>
            <a:endParaRPr lang="pt-BR" sz="1000" i="1" dirty="0">
              <a:latin typeface="Roboto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524897" y="3879530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rIns="3600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SUSTENPLAN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 smtClean="0">
                <a:latin typeface="Roboto"/>
              </a:rPr>
              <a:t>Plano </a:t>
            </a:r>
            <a:r>
              <a:rPr lang="pt-BR" sz="1000" dirty="0" smtClean="0">
                <a:latin typeface="Roboto"/>
              </a:rPr>
              <a:t>inteligente e sustentável de geração de ar comprimido</a:t>
            </a:r>
            <a:endParaRPr lang="pt-BR" sz="1000" i="1" dirty="0">
              <a:latin typeface="Roboto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744994" y="3881878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PARTICULARIDADES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 smtClean="0">
                <a:latin typeface="Roboto"/>
              </a:rPr>
              <a:t>Necessidades extraordinárias dos clientes</a:t>
            </a:r>
            <a:endParaRPr lang="pt-BR" sz="1000" dirty="0">
              <a:latin typeface="Roboto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965092" y="3887643"/>
            <a:ext cx="1872000" cy="90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softEdge rad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200" b="1" dirty="0" smtClean="0">
                <a:latin typeface="Roboto"/>
              </a:rPr>
              <a:t>POCKET AIR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pt-BR" sz="1000" dirty="0" smtClean="0">
                <a:latin typeface="Roboto"/>
              </a:rPr>
              <a:t>Aplicativo com árvore de falhas dos equipamentos</a:t>
            </a:r>
            <a:endParaRPr lang="pt-BR" sz="1000" i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0585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9200" y="1800313"/>
            <a:ext cx="2880000" cy="2880000"/>
          </a:xfrm>
        </p:spPr>
        <p:txBody>
          <a:bodyPr anchor="ctr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CONSUMÍVEIS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ORIENTAÇÃO TÉCNICA</a:t>
            </a:r>
            <a:endParaRPr lang="pt-BR" sz="1400" i="1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/>
              <a:t>SERVIÇO </a:t>
            </a:r>
            <a:r>
              <a:rPr lang="pt-BR" sz="1400" b="1" dirty="0" smtClean="0"/>
              <a:t>PREVENTIVO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SERVIÇO CORRETIVO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SERVIÇO TOTAL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EFICIÊNCIA ENERGÉTICA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5334000" y="1800313"/>
            <a:ext cx="2880000" cy="288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AIRTOUCH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CENTRAL CONTROLLER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LOCAÇÃO SPOT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SUSTENPLAN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Roboto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PARTICULARIDADES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  <a:latin typeface="Roboto"/>
              </a:rPr>
              <a:t>POCKET AIR</a:t>
            </a:r>
            <a:endParaRPr lang="pt-BR" sz="1400" b="1" dirty="0">
              <a:solidFill>
                <a:schemeClr val="bg1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1219200" y="1044773"/>
            <a:ext cx="7848600" cy="307777"/>
          </a:xfrm>
        </p:spPr>
        <p:txBody>
          <a:bodyPr/>
          <a:lstStyle/>
          <a:p>
            <a:pPr algn="l"/>
            <a:r>
              <a:rPr lang="pt-BR" sz="2000" b="1" dirty="0" smtClean="0"/>
              <a:t>SUGESTÕES: PMP (Plano de Manutenção Preventiva)</a:t>
            </a:r>
            <a:endParaRPr lang="pt-BR" sz="2000" b="1" dirty="0"/>
          </a:p>
        </p:txBody>
      </p:sp>
      <p:pic>
        <p:nvPicPr>
          <p:cNvPr id="1028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800000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2275696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2751392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9200" y="1800313"/>
            <a:ext cx="2880000" cy="2880000"/>
          </a:xfrm>
        </p:spPr>
        <p:txBody>
          <a:bodyPr anchor="ctr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CONSUMÍVEIS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ORIENTAÇÃO TÉCNICA</a:t>
            </a:r>
            <a:endParaRPr lang="pt-BR" sz="1400" i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</a:rPr>
              <a:t>SERVIÇO </a:t>
            </a: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PREVENTIVO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SERVIÇO CORRETIVO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SERVIÇO TOTAL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chemeClr val="bg1">
                    <a:lumMod val="75000"/>
                  </a:schemeClr>
                </a:solidFill>
              </a:rPr>
              <a:t>EFICIÊNCIA ENERGÉTICA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5334000" y="1800313"/>
            <a:ext cx="2880000" cy="288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AIRTOUCH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CENTRAL CONTROLLER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LOCAÇÃO SPOT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SUSTENPLAN</a:t>
            </a:r>
            <a:endParaRPr lang="pt-BR" sz="1400" dirty="0">
              <a:solidFill>
                <a:schemeClr val="bg1">
                  <a:lumMod val="75000"/>
                </a:schemeClr>
              </a:solidFill>
              <a:latin typeface="Roboto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PARTICULARIDADES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latin typeface="Roboto"/>
              </a:rPr>
              <a:t>POCKET AIR</a:t>
            </a:r>
            <a:endParaRPr lang="pt-BR" sz="1400" b="1" dirty="0">
              <a:latin typeface="Roboto"/>
            </a:endParaRPr>
          </a:p>
        </p:txBody>
      </p:sp>
      <p:pic>
        <p:nvPicPr>
          <p:cNvPr id="1028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2" y="2275696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99" y="4171950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0" y="1800000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219200" y="1044773"/>
            <a:ext cx="78486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l" defTabSz="914400"/>
            <a:r>
              <a:rPr lang="pt-BR" sz="2000" b="1" kern="0" dirty="0" smtClean="0"/>
              <a:t>SUGESTÕES: Técnico Remoto</a:t>
            </a:r>
            <a:endParaRPr lang="pt-BR" sz="2000" b="1" kern="0" dirty="0"/>
          </a:p>
        </p:txBody>
      </p:sp>
    </p:spTree>
    <p:extLst>
      <p:ext uri="{BB962C8B-B14F-4D97-AF65-F5344CB8AC3E}">
        <p14:creationId xmlns:p14="http://schemas.microsoft.com/office/powerpoint/2010/main" val="71585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9200" y="1800313"/>
            <a:ext cx="2880000" cy="2880000"/>
          </a:xfrm>
        </p:spPr>
        <p:txBody>
          <a:bodyPr anchor="ctr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CONSUMÍVEIS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rgbClr val="92E694"/>
                </a:solidFill>
              </a:rPr>
              <a:t>ORIENTAÇÃO TÉCNICA</a:t>
            </a:r>
            <a:endParaRPr lang="pt-BR" sz="1400" i="1" dirty="0">
              <a:solidFill>
                <a:srgbClr val="92E694"/>
              </a:solidFill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rgbClr val="92E694"/>
                </a:solidFill>
              </a:rPr>
              <a:t>SERVIÇO </a:t>
            </a:r>
            <a:r>
              <a:rPr lang="pt-BR" sz="1400" b="1" dirty="0" smtClean="0">
                <a:solidFill>
                  <a:srgbClr val="92E694"/>
                </a:solidFill>
              </a:rPr>
              <a:t>PREVENTIVO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rgbClr val="92E694"/>
                </a:solidFill>
              </a:rPr>
              <a:t>SERVIÇO CORRETIVO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rgbClr val="92E694"/>
                </a:solidFill>
              </a:rPr>
              <a:t>SERVIÇO TOTAL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rgbClr val="92E694"/>
                </a:solidFill>
              </a:rPr>
              <a:t>EFICIÊNCIA ENERGÉTICA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5334000" y="1800313"/>
            <a:ext cx="2880000" cy="288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rgbClr val="92E694"/>
                </a:solidFill>
                <a:latin typeface="Roboto"/>
              </a:rPr>
              <a:t>AIRTOUCH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rgbClr val="92E694"/>
                </a:solidFill>
                <a:latin typeface="Roboto"/>
              </a:rPr>
              <a:t>CENTRAL CONTROLLER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chemeClr val="bg1">
                    <a:lumMod val="75000"/>
                  </a:schemeClr>
                </a:solidFill>
                <a:latin typeface="Roboto"/>
              </a:rPr>
              <a:t>LOCAÇÃO SPOT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SUSTENPLAN</a:t>
            </a:r>
            <a:endParaRPr lang="pt-BR" sz="1400" dirty="0">
              <a:latin typeface="Roboto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solidFill>
                  <a:srgbClr val="92E694"/>
                </a:solidFill>
                <a:latin typeface="Roboto"/>
              </a:rPr>
              <a:t>PARTICULARIDADES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solidFill>
                  <a:srgbClr val="92E694"/>
                </a:solidFill>
                <a:latin typeface="Roboto"/>
              </a:rPr>
              <a:t>POCKET AIR</a:t>
            </a:r>
            <a:endParaRPr lang="pt-BR" sz="1400" b="1" dirty="0">
              <a:solidFill>
                <a:srgbClr val="92E694"/>
              </a:solidFill>
              <a:latin typeface="Roboto"/>
            </a:endParaRPr>
          </a:p>
        </p:txBody>
      </p:sp>
      <p:pic>
        <p:nvPicPr>
          <p:cNvPr id="1028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72" y="2275696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99" y="4171950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00" y="1800000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219200" y="1044773"/>
            <a:ext cx="78486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l" defTabSz="914400"/>
            <a:r>
              <a:rPr lang="pt-BR" sz="2000" b="1" kern="0" dirty="0" smtClean="0"/>
              <a:t>SUGESTÕES: SUSTENPLAN 4.0</a:t>
            </a:r>
            <a:endParaRPr lang="pt-BR" sz="2000" b="1" kern="0" dirty="0"/>
          </a:p>
        </p:txBody>
      </p:sp>
      <p:pic>
        <p:nvPicPr>
          <p:cNvPr id="8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1800000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2275696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2751392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3228069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3703765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0" y="4179461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08" y="3223823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98" y="3703765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9200" y="1800313"/>
            <a:ext cx="2880000" cy="2880000"/>
          </a:xfrm>
        </p:spPr>
        <p:txBody>
          <a:bodyPr anchor="ctr">
            <a:no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CONSUMÍVEIS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ORIENTAÇÃO TÉCNICA</a:t>
            </a:r>
            <a:endParaRPr lang="pt-BR" sz="1400" i="1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/>
              <a:t>SERVIÇO </a:t>
            </a:r>
            <a:r>
              <a:rPr lang="pt-BR" sz="1400" b="1" dirty="0" smtClean="0"/>
              <a:t>PREVENTIVO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SERVIÇO CORRETIVO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SERVIÇO TOTAL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/>
              <a:t>EFICIÊNCIA ENERGÉTICA</a:t>
            </a:r>
          </a:p>
        </p:txBody>
      </p:sp>
      <p:sp>
        <p:nvSpPr>
          <p:cNvPr id="9" name="Retângulo 8"/>
          <p:cNvSpPr/>
          <p:nvPr/>
        </p:nvSpPr>
        <p:spPr>
          <a:xfrm>
            <a:off x="5334000" y="1800313"/>
            <a:ext cx="2880000" cy="288000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AIRTOUCH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CENTRAL CONTROLLER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LOCAÇÃO SPOT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SUSTENPLAN</a:t>
            </a:r>
            <a:endParaRPr lang="pt-BR" sz="1400" dirty="0">
              <a:latin typeface="Roboto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>
                <a:latin typeface="Roboto"/>
              </a:rPr>
              <a:t>PARTICULARIDADES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pt-BR" sz="1400" b="1" dirty="0" smtClean="0">
                <a:latin typeface="Roboto"/>
              </a:rPr>
              <a:t>POCKET AIR</a:t>
            </a:r>
            <a:endParaRPr lang="pt-BR" sz="1400" b="1" dirty="0">
              <a:latin typeface="Roboto"/>
            </a:endParaRPr>
          </a:p>
        </p:txBody>
      </p:sp>
      <p:pic>
        <p:nvPicPr>
          <p:cNvPr id="16" name="Picture 4" descr="Simbolo Check Png Clipart (1492x1492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14867"/>
            <a:ext cx="390525" cy="3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219200" y="1044773"/>
            <a:ext cx="78486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l" defTabSz="914400"/>
            <a:r>
              <a:rPr lang="pt-BR" sz="2000" b="1" kern="0" dirty="0" smtClean="0"/>
              <a:t>ESCOLHA O PLANO IDEAL PARA VOCÊ!</a:t>
            </a:r>
            <a:endParaRPr lang="pt-BR" sz="2000" b="1" kern="0" dirty="0"/>
          </a:p>
        </p:txBody>
      </p:sp>
    </p:spTree>
    <p:extLst>
      <p:ext uri="{BB962C8B-B14F-4D97-AF65-F5344CB8AC3E}">
        <p14:creationId xmlns:p14="http://schemas.microsoft.com/office/powerpoint/2010/main" val="42328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1219200" y="1197173"/>
            <a:ext cx="5486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l" defTabSz="914400"/>
            <a:r>
              <a:rPr lang="pt-BR" sz="2000" b="1" kern="0" dirty="0" smtClean="0"/>
              <a:t>ENTRE EM CONTATO E SAIBA MAIS</a:t>
            </a:r>
            <a:endParaRPr lang="pt-BR" sz="2000" b="1" kern="0" dirty="0"/>
          </a:p>
        </p:txBody>
      </p:sp>
      <p:pic>
        <p:nvPicPr>
          <p:cNvPr id="8" name="Imagem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27898"/>
            <a:ext cx="2003481" cy="69230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A75F9020-9142-4390-87F8-102AA8764A19}"/>
              </a:ext>
            </a:extLst>
          </p:cNvPr>
          <p:cNvSpPr txBox="1"/>
          <p:nvPr/>
        </p:nvSpPr>
        <p:spPr>
          <a:xfrm>
            <a:off x="1219200" y="2952750"/>
            <a:ext cx="2765481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 smtClean="0">
                <a:latin typeface="Roboto"/>
                <a:cs typeface="Arial" panose="020B0604020202020204" pitchFamily="34" charset="0"/>
              </a:rPr>
              <a:t>Vagner </a:t>
            </a:r>
            <a:r>
              <a:rPr lang="pt-BR" sz="1400" b="1" dirty="0">
                <a:latin typeface="Roboto"/>
                <a:cs typeface="Arial" panose="020B0604020202020204" pitchFamily="34" charset="0"/>
              </a:rPr>
              <a:t>Graboski</a:t>
            </a:r>
          </a:p>
          <a:p>
            <a:pPr>
              <a:lnSpc>
                <a:spcPct val="150000"/>
              </a:lnSpc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cs typeface="Arial" panose="020B0604020202020204" pitchFamily="34" charset="0"/>
              </a:rPr>
              <a:t>Consultor Técnico</a:t>
            </a:r>
          </a:p>
          <a:p>
            <a:pPr>
              <a:lnSpc>
                <a:spcPct val="150000"/>
              </a:lnSpc>
            </a:pPr>
            <a:endParaRPr lang="pt-BR" sz="1100" dirty="0">
              <a:latin typeface="Roboto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cs typeface="Arial" panose="020B0604020202020204" pitchFamily="34" charset="0"/>
              </a:rPr>
              <a:t>Telefone: 47 3455-0337</a:t>
            </a:r>
          </a:p>
          <a:p>
            <a:pPr>
              <a:lnSpc>
                <a:spcPct val="150000"/>
              </a:lnSpc>
            </a:pPr>
            <a:r>
              <a:rPr lang="pt-B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/>
                <a:cs typeface="Arial" panose="020B0604020202020204" pitchFamily="34" charset="0"/>
              </a:rPr>
              <a:t>Celular: 47 99243-5528</a:t>
            </a:r>
            <a:endParaRPr lang="pt-BR" sz="1100"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cs typeface="Arial" panose="020B060402020202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68000"/>
            <a:ext cx="228600" cy="2286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193795" y="4263927"/>
            <a:ext cx="3467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  <a:latin typeface="Roboto"/>
                <a:hlinkClick r:id="rId5"/>
              </a:rPr>
              <a:t>www.evolucaocompressores.com.br</a:t>
            </a:r>
            <a:endParaRPr lang="pt-BR" sz="1600" dirty="0">
              <a:solidFill>
                <a:srgbClr val="0070C0"/>
              </a:solidFill>
              <a:latin typeface="Roboto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1"/>
          <a:stretch/>
        </p:blipFill>
        <p:spPr>
          <a:xfrm>
            <a:off x="5943600" y="1504950"/>
            <a:ext cx="2905522" cy="1796682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2493" t="3959" r="2493" b="17500"/>
          <a:stretch/>
        </p:blipFill>
        <p:spPr>
          <a:xfrm>
            <a:off x="4998357" y="2781248"/>
            <a:ext cx="2649250" cy="1477466"/>
          </a:xfrm>
          <a:prstGeom prst="rect">
            <a:avLst/>
          </a:prstGeom>
          <a:ln>
            <a:noFill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66014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10935</TotalTime>
  <Words>249</Words>
  <Application>Microsoft Office PowerPoint</Application>
  <PresentationFormat>Apresentação na tela (16:9)</PresentationFormat>
  <Paragraphs>87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Roboto</vt:lpstr>
      <vt:lpstr>Wingdings</vt:lpstr>
      <vt:lpstr>Office Theme</vt:lpstr>
      <vt:lpstr>Apresentação do PowerPoint</vt:lpstr>
      <vt:lpstr>MONTE O PLANO IDEAL PARA VOCÊ</vt:lpstr>
      <vt:lpstr>MÓDULOS</vt:lpstr>
      <vt:lpstr>SUGESTÕES: PMP (Plano de Manutenção Preventiva)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Airtouch-layout-02</dc:title>
  <dc:creator>William</dc:creator>
  <cp:lastModifiedBy>Conta da Microsoft</cp:lastModifiedBy>
  <cp:revision>163</cp:revision>
  <dcterms:created xsi:type="dcterms:W3CDTF">2020-09-30T00:43:32Z</dcterms:created>
  <dcterms:modified xsi:type="dcterms:W3CDTF">2021-10-11T20:32:06Z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2020-09-29T00:00:00Z</vt:filetime>
  </property>
  <property fmtid="{D5CDD505-2E9C-101B-9397-08002B2CF9AE}" pid="3" name="Creator">
    <vt:lpwstr>Adobe Illustrator 24.1 (Windows)</vt:lpwstr>
  </property>
  <property fmtid="{D5CDD505-2E9C-101B-9397-08002B2CF9AE}" pid="4" name="LastSaved">
    <vt:filetime>2020-09-30T00:00:00Z</vt:filetime>
  </property>
</Properties>
</file>